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 into more detail about each point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Shape 135"/>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6" name="Shape 136"/>
          <p:cNvGrpSpPr/>
          <p:nvPr/>
        </p:nvGrpSpPr>
        <p:grpSpPr>
          <a:xfrm>
            <a:off x="0" y="490"/>
            <a:ext cx="5153705" cy="5134399"/>
            <a:chOff x="0" y="75"/>
            <a:chExt cx="5153705" cy="5152950"/>
          </a:xfrm>
        </p:grpSpPr>
        <p:sp>
          <p:nvSpPr>
            <p:cNvPr id="137" name="Shape 137"/>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 name="Shape 141"/>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Shape 14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Shape 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Shape 145"/>
          <p:cNvGrpSpPr/>
          <p:nvPr/>
        </p:nvGrpSpPr>
        <p:grpSpPr>
          <a:xfrm>
            <a:off x="4406400" y="0"/>
            <a:ext cx="4737600" cy="5143065"/>
            <a:chOff x="4406400" y="0"/>
            <a:chExt cx="4737600" cy="5143065"/>
          </a:xfrm>
        </p:grpSpPr>
        <p:sp>
          <p:nvSpPr>
            <p:cNvPr id="146" name="Shape 14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4" name="Shape 164"/>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Shape 167"/>
          <p:cNvGrpSpPr/>
          <p:nvPr/>
        </p:nvGrpSpPr>
        <p:grpSpPr>
          <a:xfrm>
            <a:off x="0" y="381001"/>
            <a:ext cx="1037850" cy="1016287"/>
            <a:chOff x="0" y="381001"/>
            <a:chExt cx="1037850" cy="1016287"/>
          </a:xfrm>
        </p:grpSpPr>
        <p:sp>
          <p:nvSpPr>
            <p:cNvPr id="168" name="Shape 16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0" name="Shape 17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Shape 171"/>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Shape 174"/>
          <p:cNvGrpSpPr/>
          <p:nvPr/>
        </p:nvGrpSpPr>
        <p:grpSpPr>
          <a:xfrm>
            <a:off x="0" y="381001"/>
            <a:ext cx="1037850" cy="1016287"/>
            <a:chOff x="0" y="381001"/>
            <a:chExt cx="1037850" cy="1016287"/>
          </a:xfrm>
        </p:grpSpPr>
        <p:sp>
          <p:nvSpPr>
            <p:cNvPr id="175" name="Shape 17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Shape 17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Shape 179"/>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Shape 182"/>
          <p:cNvGrpSpPr/>
          <p:nvPr/>
        </p:nvGrpSpPr>
        <p:grpSpPr>
          <a:xfrm>
            <a:off x="0" y="381001"/>
            <a:ext cx="1037850" cy="1016287"/>
            <a:chOff x="0" y="381001"/>
            <a:chExt cx="1037850" cy="1016287"/>
          </a:xfrm>
        </p:grpSpPr>
        <p:sp>
          <p:nvSpPr>
            <p:cNvPr id="183" name="Shape 18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5" name="Shape 18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Shape 188"/>
          <p:cNvGrpSpPr/>
          <p:nvPr/>
        </p:nvGrpSpPr>
        <p:grpSpPr>
          <a:xfrm>
            <a:off x="0" y="381001"/>
            <a:ext cx="1037850" cy="1016287"/>
            <a:chOff x="0" y="381001"/>
            <a:chExt cx="1037850" cy="1016287"/>
          </a:xfrm>
        </p:grpSpPr>
        <p:sp>
          <p:nvSpPr>
            <p:cNvPr id="189" name="Shape 18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1" name="Shape 191"/>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Shape 192"/>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Shape 195"/>
          <p:cNvGrpSpPr/>
          <p:nvPr/>
        </p:nvGrpSpPr>
        <p:grpSpPr>
          <a:xfrm>
            <a:off x="4406400" y="0"/>
            <a:ext cx="4737600" cy="5143500"/>
            <a:chOff x="4406400" y="0"/>
            <a:chExt cx="4737600" cy="5143500"/>
          </a:xfrm>
        </p:grpSpPr>
        <p:sp>
          <p:nvSpPr>
            <p:cNvPr id="196" name="Shape 196"/>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4" name="Shape 214"/>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Shape 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Shape 217"/>
          <p:cNvGrpSpPr/>
          <p:nvPr/>
        </p:nvGrpSpPr>
        <p:grpSpPr>
          <a:xfrm>
            <a:off x="0" y="381001"/>
            <a:ext cx="1037850" cy="1016287"/>
            <a:chOff x="0" y="381001"/>
            <a:chExt cx="1037850" cy="1016287"/>
          </a:xfrm>
        </p:grpSpPr>
        <p:sp>
          <p:nvSpPr>
            <p:cNvPr id="218" name="Shape 2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0" name="Shape 220"/>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Shape 2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Shape 22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Shape 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Shape 225"/>
          <p:cNvGrpSpPr/>
          <p:nvPr/>
        </p:nvGrpSpPr>
        <p:grpSpPr>
          <a:xfrm>
            <a:off x="0" y="4128572"/>
            <a:ext cx="698925" cy="684657"/>
            <a:chOff x="0" y="3785672"/>
            <a:chExt cx="698925" cy="684657"/>
          </a:xfrm>
        </p:grpSpPr>
        <p:sp>
          <p:nvSpPr>
            <p:cNvPr id="226" name="Shape 226"/>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8" name="Shape 228"/>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Shape 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Shape 231"/>
          <p:cNvGrpSpPr/>
          <p:nvPr/>
        </p:nvGrpSpPr>
        <p:grpSpPr>
          <a:xfrm>
            <a:off x="4406400" y="0"/>
            <a:ext cx="4737600" cy="5143065"/>
            <a:chOff x="4406400" y="0"/>
            <a:chExt cx="4737600" cy="5143065"/>
          </a:xfrm>
        </p:grpSpPr>
        <p:sp>
          <p:nvSpPr>
            <p:cNvPr id="232" name="Shape 232"/>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0" name="Shape 250"/>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sp>
        <p:nvSpPr>
          <p:cNvPr id="251" name="Shape 25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Shape 2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Shape 1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Shape 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3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6.jpg"/><Relationship Id="rId7"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Shape 259"/>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60" name="Shape 260"/>
          <p:cNvSpPr txBox="1"/>
          <p:nvPr/>
        </p:nvSpPr>
        <p:spPr>
          <a:xfrm>
            <a:off x="234275" y="2920750"/>
            <a:ext cx="3825000" cy="21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Patapsco Middle School - 6th Grade</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Designed by: The RoboKnights </a:t>
            </a:r>
            <a:endParaRPr sz="1800">
              <a:solidFill>
                <a:srgbClr val="82C7A5"/>
              </a:solidFill>
              <a:latin typeface="Times New Roman"/>
              <a:ea typeface="Times New Roman"/>
              <a:cs typeface="Times New Roman"/>
              <a:sym typeface="Times New Roman"/>
            </a:endParaRPr>
          </a:p>
          <a:p>
            <a:pPr indent="0" lvl="0" marL="1371600" rtl="0">
              <a:spcBef>
                <a:spcPts val="0"/>
              </a:spcBef>
              <a:spcAft>
                <a:spcPts val="0"/>
              </a:spcAft>
              <a:buNone/>
            </a:pPr>
            <a:r>
              <a:rPr lang="en" sz="1800">
                <a:solidFill>
                  <a:srgbClr val="82C7A5"/>
                </a:solidFill>
                <a:latin typeface="Times New Roman"/>
                <a:ea typeface="Times New Roman"/>
                <a:cs typeface="Times New Roman"/>
                <a:sym typeface="Times New Roman"/>
              </a:rPr>
              <a:t>2017-2018</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Harini Devireddy</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Pragna Yalamanchili</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Srinidhi Akella</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Venya Karri</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t/>
            </a:r>
            <a:endParaRPr sz="1800">
              <a:solidFill>
                <a:srgbClr val="82C7A5"/>
              </a:solidFill>
              <a:latin typeface="Times New Roman"/>
              <a:ea typeface="Times New Roman"/>
              <a:cs typeface="Times New Roman"/>
              <a:sym typeface="Times New Roman"/>
            </a:endParaRPr>
          </a:p>
        </p:txBody>
      </p:sp>
      <p:sp>
        <p:nvSpPr>
          <p:cNvPr id="261" name="Shape 261"/>
          <p:cNvSpPr txBox="1"/>
          <p:nvPr/>
        </p:nvSpPr>
        <p:spPr>
          <a:xfrm>
            <a:off x="3066875" y="902275"/>
            <a:ext cx="5845200" cy="2511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6000">
                <a:solidFill>
                  <a:srgbClr val="0145AC"/>
                </a:solidFill>
                <a:latin typeface="Roboto"/>
                <a:ea typeface="Roboto"/>
                <a:cs typeface="Roboto"/>
                <a:sym typeface="Roboto"/>
              </a:rPr>
              <a:t>           </a:t>
            </a:r>
            <a:r>
              <a:rPr lang="en" sz="6000">
                <a:solidFill>
                  <a:srgbClr val="0145AC"/>
                </a:solidFill>
                <a:latin typeface="Times New Roman"/>
                <a:ea typeface="Times New Roman"/>
                <a:cs typeface="Times New Roman"/>
                <a:sym typeface="Times New Roman"/>
              </a:rPr>
              <a:t>  </a:t>
            </a:r>
            <a:r>
              <a:rPr lang="en" sz="7200">
                <a:solidFill>
                  <a:srgbClr val="0145AC"/>
                </a:solidFill>
                <a:latin typeface="Times New Roman"/>
                <a:ea typeface="Times New Roman"/>
                <a:cs typeface="Times New Roman"/>
                <a:sym typeface="Times New Roman"/>
              </a:rPr>
              <a:t>R</a:t>
            </a:r>
            <a:r>
              <a:rPr baseline="30000" lang="en" sz="7200">
                <a:solidFill>
                  <a:srgbClr val="0145AC"/>
                </a:solidFill>
                <a:latin typeface="Times New Roman"/>
                <a:ea typeface="Times New Roman"/>
                <a:cs typeface="Times New Roman"/>
                <a:sym typeface="Times New Roman"/>
              </a:rPr>
              <a:t>3</a:t>
            </a:r>
            <a:r>
              <a:rPr baseline="30000" lang="en" sz="6000">
                <a:solidFill>
                  <a:srgbClr val="0145AC"/>
                </a:solidFill>
                <a:latin typeface="Times New Roman"/>
                <a:ea typeface="Times New Roman"/>
                <a:cs typeface="Times New Roman"/>
                <a:sym typeface="Times New Roman"/>
              </a:rPr>
              <a:t> 	</a:t>
            </a:r>
            <a:endParaRPr baseline="30000" sz="6000">
              <a:solidFill>
                <a:srgbClr val="0145AC"/>
              </a:solidFill>
              <a:latin typeface="Times New Roman"/>
              <a:ea typeface="Times New Roman"/>
              <a:cs typeface="Times New Roman"/>
              <a:sym typeface="Times New Roman"/>
            </a:endParaRPr>
          </a:p>
          <a:p>
            <a:pPr indent="0" lvl="0" marL="0" rtl="0">
              <a:lnSpc>
                <a:spcPct val="100000"/>
              </a:lnSpc>
              <a:spcBef>
                <a:spcPts val="0"/>
              </a:spcBef>
              <a:spcAft>
                <a:spcPts val="0"/>
              </a:spcAft>
              <a:buNone/>
            </a:pPr>
            <a:r>
              <a:rPr baseline="30000" lang="en" sz="3000">
                <a:solidFill>
                  <a:srgbClr val="0145AC"/>
                </a:solidFill>
                <a:latin typeface="Times New Roman"/>
                <a:ea typeface="Times New Roman"/>
                <a:cs typeface="Times New Roman"/>
                <a:sym typeface="Times New Roman"/>
              </a:rPr>
              <a:t>                                (Reduce Reuse Recycle)</a:t>
            </a:r>
            <a:endParaRPr baseline="30000" sz="3000">
              <a:solidFill>
                <a:srgbClr val="0145AC"/>
              </a:solidFill>
              <a:latin typeface="Times New Roman"/>
              <a:ea typeface="Times New Roman"/>
              <a:cs typeface="Times New Roman"/>
              <a:sym typeface="Times New Roman"/>
            </a:endParaRPr>
          </a:p>
          <a:p>
            <a:pPr indent="457200" lvl="0" marL="914400" rtl="0" algn="l">
              <a:lnSpc>
                <a:spcPct val="115000"/>
              </a:lnSpc>
              <a:spcBef>
                <a:spcPts val="0"/>
              </a:spcBef>
              <a:spcAft>
                <a:spcPts val="0"/>
              </a:spcAft>
              <a:buNone/>
            </a:pPr>
            <a:r>
              <a:rPr lang="en" sz="4000">
                <a:solidFill>
                  <a:srgbClr val="0145AC"/>
                </a:solidFill>
                <a:latin typeface="Times New Roman"/>
                <a:ea typeface="Times New Roman"/>
                <a:cs typeface="Times New Roman"/>
                <a:sym typeface="Times New Roman"/>
              </a:rPr>
              <a:t>  Prototype Pitch</a:t>
            </a:r>
            <a:r>
              <a:rPr baseline="30000" lang="en" sz="4000">
                <a:solidFill>
                  <a:srgbClr val="0145AC"/>
                </a:solidFill>
                <a:latin typeface="Times New Roman"/>
                <a:ea typeface="Times New Roman"/>
                <a:cs typeface="Times New Roman"/>
                <a:sym typeface="Times New Roman"/>
              </a:rPr>
              <a:t> </a:t>
            </a:r>
            <a:endParaRPr baseline="30000" sz="4000">
              <a:solidFill>
                <a:srgbClr val="0145AC"/>
              </a:solidFill>
              <a:latin typeface="Times New Roman"/>
              <a:ea typeface="Times New Roman"/>
              <a:cs typeface="Times New Roman"/>
              <a:sym typeface="Times New Roman"/>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rPr baseline="30000" lang="en" sz="6000">
                <a:solidFill>
                  <a:srgbClr val="0145AC"/>
                </a:solidFill>
                <a:latin typeface="Roboto"/>
                <a:ea typeface="Roboto"/>
                <a:cs typeface="Roboto"/>
                <a:sym typeface="Roboto"/>
              </a:rPr>
              <a:t>  </a:t>
            </a:r>
            <a:endParaRPr sz="60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000">
                <a:latin typeface="Times New Roman"/>
                <a:ea typeface="Times New Roman"/>
                <a:cs typeface="Times New Roman"/>
                <a:sym typeface="Times New Roman"/>
              </a:rPr>
              <a:t>Problem</a:t>
            </a:r>
            <a:r>
              <a:rPr lang="en" sz="3000">
                <a:latin typeface="Times New Roman"/>
                <a:ea typeface="Times New Roman"/>
                <a:cs typeface="Times New Roman"/>
                <a:sym typeface="Times New Roman"/>
              </a:rPr>
              <a:t> Definition </a:t>
            </a:r>
            <a:endParaRPr sz="3000">
              <a:latin typeface="Times New Roman"/>
              <a:ea typeface="Times New Roman"/>
              <a:cs typeface="Times New Roman"/>
              <a:sym typeface="Times New Roman"/>
            </a:endParaRPr>
          </a:p>
        </p:txBody>
      </p:sp>
      <p:sp>
        <p:nvSpPr>
          <p:cNvPr id="267" name="Shape 267"/>
          <p:cNvSpPr txBox="1"/>
          <p:nvPr>
            <p:ph idx="1" type="body"/>
          </p:nvPr>
        </p:nvSpPr>
        <p:spPr>
          <a:xfrm>
            <a:off x="611700" y="1338950"/>
            <a:ext cx="7038900" cy="356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A lot of </a:t>
            </a:r>
            <a:r>
              <a:rPr lang="en" sz="1200">
                <a:latin typeface="Times New Roman"/>
                <a:ea typeface="Times New Roman"/>
                <a:cs typeface="Times New Roman"/>
                <a:sym typeface="Times New Roman"/>
              </a:rPr>
              <a:t>recyclable</a:t>
            </a:r>
            <a:r>
              <a:rPr lang="en" sz="1200">
                <a:latin typeface="Times New Roman"/>
                <a:ea typeface="Times New Roman"/>
                <a:cs typeface="Times New Roman"/>
                <a:sym typeface="Times New Roman"/>
              </a:rPr>
              <a:t> items </a:t>
            </a:r>
            <a:r>
              <a:rPr lang="en" sz="1200">
                <a:latin typeface="Times New Roman"/>
                <a:ea typeface="Times New Roman"/>
                <a:cs typeface="Times New Roman"/>
                <a:sym typeface="Times New Roman"/>
              </a:rPr>
              <a:t>are</a:t>
            </a:r>
            <a:r>
              <a:rPr lang="en" sz="1200">
                <a:latin typeface="Times New Roman"/>
                <a:ea typeface="Times New Roman"/>
                <a:cs typeface="Times New Roman"/>
                <a:sym typeface="Times New Roman"/>
              </a:rPr>
              <a:t> being thrown into the trash and being sent to landfills everyday,  this creates toxic chemicals that heat up the earth and </a:t>
            </a:r>
            <a:r>
              <a:rPr lang="en" sz="1200">
                <a:latin typeface="Times New Roman"/>
                <a:ea typeface="Times New Roman"/>
                <a:cs typeface="Times New Roman"/>
                <a:sym typeface="Times New Roman"/>
              </a:rPr>
              <a:t>contributes </a:t>
            </a:r>
            <a:r>
              <a:rPr lang="en" sz="1200">
                <a:latin typeface="Times New Roman"/>
                <a:ea typeface="Times New Roman"/>
                <a:cs typeface="Times New Roman"/>
                <a:sym typeface="Times New Roman"/>
              </a:rPr>
              <a:t>to global warming.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Another issue with recyclable items in landfills is that they don’t biodegrade quickly. In fact, it takes an average plastic water bottle 500 years to completely biodegrade.</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Recyclable items can also be used to conduct energy,  recycling a tin can  conduct enough energy to run a TV for 2 hours! If we recycle more, it can save us a lot of energy.</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b="1" lang="en" sz="1200">
                <a:latin typeface="Times New Roman"/>
                <a:ea typeface="Times New Roman"/>
                <a:cs typeface="Times New Roman"/>
                <a:sym typeface="Times New Roman"/>
              </a:rPr>
              <a:t>Bottomline is inability to efficiently segregate Recyclable items from trash causes  </a:t>
            </a:r>
            <a:br>
              <a:rPr b="1" lang="en" sz="1200">
                <a:latin typeface="Times New Roman"/>
                <a:ea typeface="Times New Roman"/>
                <a:cs typeface="Times New Roman"/>
                <a:sym typeface="Times New Roman"/>
              </a:rPr>
            </a:br>
            <a:r>
              <a:rPr b="1" lang="en" sz="1200">
                <a:latin typeface="Times New Roman"/>
                <a:ea typeface="Times New Roman"/>
                <a:cs typeface="Times New Roman"/>
                <a:sym typeface="Times New Roman"/>
              </a:rPr>
              <a:t> environmental pollution and opportunity lost in saving energy</a:t>
            </a:r>
            <a:endParaRPr b="1"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p:txBody>
      </p:sp>
      <p:pic>
        <p:nvPicPr>
          <p:cNvPr id="268" name="Shape 268"/>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69" name="Shape 269"/>
          <p:cNvSpPr txBox="1"/>
          <p:nvPr/>
        </p:nvSpPr>
        <p:spPr>
          <a:xfrm>
            <a:off x="1776000" y="4097875"/>
            <a:ext cx="2334600" cy="1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70" name="Shape 270"/>
          <p:cNvPicPr preferRelativeResize="0"/>
          <p:nvPr/>
        </p:nvPicPr>
        <p:blipFill>
          <a:blip r:embed="rId4">
            <a:alphaModFix/>
          </a:blip>
          <a:stretch>
            <a:fillRect/>
          </a:stretch>
        </p:blipFill>
        <p:spPr>
          <a:xfrm>
            <a:off x="7217175" y="3341975"/>
            <a:ext cx="1926826" cy="1801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1522200" y="684600"/>
            <a:ext cx="6099600" cy="623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000">
                <a:latin typeface="Times New Roman"/>
                <a:ea typeface="Times New Roman"/>
                <a:cs typeface="Times New Roman"/>
                <a:sym typeface="Times New Roman"/>
              </a:rPr>
              <a:t>Client and Expectations</a:t>
            </a:r>
            <a:endParaRPr sz="3000">
              <a:latin typeface="Times New Roman"/>
              <a:ea typeface="Times New Roman"/>
              <a:cs typeface="Times New Roman"/>
              <a:sym typeface="Times New Roman"/>
            </a:endParaRPr>
          </a:p>
        </p:txBody>
      </p:sp>
      <p:pic>
        <p:nvPicPr>
          <p:cNvPr id="276" name="Shape 276"/>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77" name="Shape 277"/>
          <p:cNvSpPr txBox="1"/>
          <p:nvPr/>
        </p:nvSpPr>
        <p:spPr>
          <a:xfrm>
            <a:off x="231450" y="267900"/>
            <a:ext cx="769500" cy="85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78" name="Shape 278"/>
          <p:cNvPicPr preferRelativeResize="0"/>
          <p:nvPr/>
        </p:nvPicPr>
        <p:blipFill>
          <a:blip r:embed="rId4">
            <a:alphaModFix/>
          </a:blip>
          <a:stretch>
            <a:fillRect/>
          </a:stretch>
        </p:blipFill>
        <p:spPr>
          <a:xfrm>
            <a:off x="7391400" y="3276600"/>
            <a:ext cx="1522201" cy="1398384"/>
          </a:xfrm>
          <a:prstGeom prst="rect">
            <a:avLst/>
          </a:prstGeom>
          <a:noFill/>
          <a:ln>
            <a:noFill/>
          </a:ln>
        </p:spPr>
      </p:pic>
      <p:sp>
        <p:nvSpPr>
          <p:cNvPr id="279" name="Shape 279"/>
          <p:cNvSpPr txBox="1"/>
          <p:nvPr/>
        </p:nvSpPr>
        <p:spPr>
          <a:xfrm>
            <a:off x="459025" y="1388875"/>
            <a:ext cx="8309700" cy="351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nSpc>
                <a:spcPct val="115000"/>
              </a:lnSpc>
              <a:spcBef>
                <a:spcPts val="1600"/>
              </a:spcBef>
              <a:spcAft>
                <a:spcPts val="0"/>
              </a:spcAft>
              <a:buNone/>
            </a:pPr>
            <a:r>
              <a:rPr lang="en" sz="1200">
                <a:solidFill>
                  <a:schemeClr val="lt1"/>
                </a:solidFill>
                <a:latin typeface="Times New Roman"/>
                <a:ea typeface="Times New Roman"/>
                <a:cs typeface="Times New Roman"/>
                <a:sym typeface="Times New Roman"/>
              </a:rPr>
              <a:t>Our client is Gemma Evans, we originally send an email to Allan Kittleman, then he forwarded the email to her because she is the head of recycling coordination. She was very kind and responded to us quickly. In her email she gave us a couple of requirements and expectations for our device. </a:t>
            </a:r>
            <a:endParaRPr sz="1200">
              <a:solidFill>
                <a:schemeClr val="lt1"/>
              </a:solidFill>
              <a:latin typeface="Times New Roman"/>
              <a:ea typeface="Times New Roman"/>
              <a:cs typeface="Times New Roman"/>
              <a:sym typeface="Times New Roman"/>
            </a:endParaRPr>
          </a:p>
          <a:p>
            <a:pPr indent="0" lvl="0" marL="0" rtl="0">
              <a:lnSpc>
                <a:spcPct val="115000"/>
              </a:lnSpc>
              <a:spcBef>
                <a:spcPts val="1600"/>
              </a:spcBef>
              <a:spcAft>
                <a:spcPts val="0"/>
              </a:spcAft>
              <a:buNone/>
            </a:pPr>
            <a:r>
              <a:rPr lang="en" sz="1200">
                <a:solidFill>
                  <a:schemeClr val="lt1"/>
                </a:solidFill>
                <a:latin typeface="Times New Roman"/>
                <a:ea typeface="Times New Roman"/>
                <a:cs typeface="Times New Roman"/>
                <a:sym typeface="Times New Roman"/>
              </a:rPr>
              <a:t>Below is our  interpretation of expectations given to us: </a:t>
            </a:r>
            <a:endParaRPr sz="1200">
              <a:solidFill>
                <a:schemeClr val="lt1"/>
              </a:solidFill>
              <a:latin typeface="Times New Roman"/>
              <a:ea typeface="Times New Roman"/>
              <a:cs typeface="Times New Roman"/>
              <a:sym typeface="Times New Roman"/>
            </a:endParaRPr>
          </a:p>
          <a:p>
            <a:pPr indent="-304800" lvl="0" marL="457200" rtl="0">
              <a:lnSpc>
                <a:spcPct val="115000"/>
              </a:lnSpc>
              <a:spcBef>
                <a:spcPts val="160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 a tool to  identify recyclable items and restrict recyclable items to be intermixed with  the trash </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 Efficient Proximity sensing of recyclable items</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Needs to be weatherproof and avoid damage from trash inside the container</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Needs to have display panel for friendly usability and buzzer prompting</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Recyclables should be fed individually to container</a:t>
            </a:r>
            <a:endParaRPr sz="1200">
              <a:solidFill>
                <a:srgbClr val="F3F3F3"/>
              </a:solidFill>
              <a:latin typeface="Times New Roman"/>
              <a:ea typeface="Times New Roman"/>
              <a:cs typeface="Times New Roman"/>
              <a:sym typeface="Times New Roman"/>
            </a:endParaRPr>
          </a:p>
          <a:p>
            <a:pPr indent="-304800" lvl="0" marL="457200" rtl="0">
              <a:lnSpc>
                <a:spcPct val="200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Scope is limited for home usage - Needs further improvements for commercial usage</a:t>
            </a:r>
            <a:endParaRPr sz="1200">
              <a:solidFill>
                <a:srgbClr val="F3F3F3"/>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latin typeface="Times New Roman"/>
                <a:ea typeface="Times New Roman"/>
                <a:cs typeface="Times New Roman"/>
                <a:sym typeface="Times New Roman"/>
              </a:rPr>
              <a:t>Current Solutions and their Weaknesses</a:t>
            </a:r>
            <a:endParaRPr sz="3000">
              <a:latin typeface="Times New Roman"/>
              <a:ea typeface="Times New Roman"/>
              <a:cs typeface="Times New Roman"/>
              <a:sym typeface="Times New Roman"/>
            </a:endParaRPr>
          </a:p>
        </p:txBody>
      </p:sp>
      <p:sp>
        <p:nvSpPr>
          <p:cNvPr id="285" name="Shape 285"/>
          <p:cNvSpPr txBox="1"/>
          <p:nvPr>
            <p:ph idx="1" type="body"/>
          </p:nvPr>
        </p:nvSpPr>
        <p:spPr>
          <a:xfrm>
            <a:off x="992700" y="1491350"/>
            <a:ext cx="7038900" cy="356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0"/>
              </a:spcBef>
              <a:spcAft>
                <a:spcPts val="0"/>
              </a:spcAft>
              <a:buNone/>
            </a:pPr>
            <a:r>
              <a:rPr lang="en" sz="1200">
                <a:latin typeface="Times New Roman"/>
                <a:ea typeface="Times New Roman"/>
                <a:cs typeface="Times New Roman"/>
                <a:sym typeface="Times New Roman"/>
              </a:rPr>
              <a:t>Below are </a:t>
            </a:r>
            <a:r>
              <a:rPr lang="en" sz="1200">
                <a:latin typeface="Times New Roman"/>
                <a:ea typeface="Times New Roman"/>
                <a:cs typeface="Times New Roman"/>
                <a:sym typeface="Times New Roman"/>
              </a:rPr>
              <a:t>key findings based on our market research  on existing solutions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There is no distinct product in market that can identify all types of recyclable items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None of the devices in the market, surprisingly is user friendly - don't have display, prompting and notification capabilities.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No device that can identify  recyclable items that settled in trash bin, free flow to trash bin(W/O lid) and thrown into trash bin(with lid).</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Char char="➢"/>
            </a:pPr>
            <a:r>
              <a:rPr lang="en" sz="1200">
                <a:latin typeface="Times New Roman"/>
                <a:ea typeface="Times New Roman"/>
                <a:cs typeface="Times New Roman"/>
                <a:sym typeface="Times New Roman"/>
              </a:rPr>
              <a:t>Bottomline is there is no efficient  device that can restrict recyclable items  from intermixing with trash</a:t>
            </a: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p:txBody>
      </p:sp>
      <p:pic>
        <p:nvPicPr>
          <p:cNvPr id="286" name="Shape 286"/>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87" name="Shape 287"/>
          <p:cNvSpPr txBox="1"/>
          <p:nvPr/>
        </p:nvSpPr>
        <p:spPr>
          <a:xfrm>
            <a:off x="1776000" y="4097875"/>
            <a:ext cx="2334600" cy="1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Choices Made for Prototype  </a:t>
            </a:r>
            <a:endParaRPr sz="3000">
              <a:latin typeface="Times New Roman"/>
              <a:ea typeface="Times New Roman"/>
              <a:cs typeface="Times New Roman"/>
              <a:sym typeface="Times New Roman"/>
            </a:endParaRPr>
          </a:p>
        </p:txBody>
      </p:sp>
      <p:sp>
        <p:nvSpPr>
          <p:cNvPr id="293" name="Shape 293"/>
          <p:cNvSpPr txBox="1"/>
          <p:nvPr>
            <p:ph idx="1" type="body"/>
          </p:nvPr>
        </p:nvSpPr>
        <p:spPr>
          <a:xfrm>
            <a:off x="1181875" y="1390225"/>
            <a:ext cx="7236900" cy="346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1600"/>
              </a:spcBef>
              <a:spcAft>
                <a:spcPts val="0"/>
              </a:spcAft>
              <a:buNone/>
            </a:pPr>
            <a:r>
              <a:rPr lang="en" sz="1200">
                <a:latin typeface="Times New Roman"/>
                <a:ea typeface="Times New Roman"/>
                <a:cs typeface="Times New Roman"/>
                <a:sym typeface="Times New Roman"/>
              </a:rPr>
              <a:t>We considered the following solution choices  for protype and selected option 1</a:t>
            </a:r>
            <a:endParaRPr sz="1200">
              <a:latin typeface="Times New Roman"/>
              <a:ea typeface="Times New Roman"/>
              <a:cs typeface="Times New Roman"/>
              <a:sym typeface="Times New Roman"/>
            </a:endParaRPr>
          </a:p>
          <a:p>
            <a:pPr indent="-304800" lvl="0" marL="457200" rtl="0">
              <a:spcBef>
                <a:spcPts val="1600"/>
              </a:spcBef>
              <a:spcAft>
                <a:spcPts val="0"/>
              </a:spcAft>
              <a:buSzPts val="1200"/>
              <a:buChar char="➢"/>
            </a:pPr>
            <a:r>
              <a:rPr b="1" lang="en" sz="1200">
                <a:latin typeface="Times New Roman"/>
                <a:ea typeface="Times New Roman"/>
                <a:cs typeface="Times New Roman"/>
                <a:sym typeface="Times New Roman"/>
              </a:rPr>
              <a:t>Option 1:</a:t>
            </a:r>
            <a:r>
              <a:rPr lang="en" sz="1200">
                <a:latin typeface="Times New Roman"/>
                <a:ea typeface="Times New Roman"/>
                <a:cs typeface="Times New Roman"/>
                <a:sym typeface="Times New Roman"/>
              </a:rPr>
              <a:t>  A device to identify trash and recyclable items throwing into  the trash bin with lid</a:t>
            </a:r>
            <a:endParaRPr sz="1200">
              <a:latin typeface="Times New Roman"/>
              <a:ea typeface="Times New Roman"/>
              <a:cs typeface="Times New Roman"/>
              <a:sym typeface="Times New Roman"/>
            </a:endParaRPr>
          </a:p>
          <a:p>
            <a:pPr indent="-304800" lvl="0" marL="457200" rtl="0">
              <a:spcBef>
                <a:spcPts val="0"/>
              </a:spcBef>
              <a:spcAft>
                <a:spcPts val="0"/>
              </a:spcAft>
              <a:buSzPts val="1200"/>
              <a:buChar char="➢"/>
            </a:pPr>
            <a:r>
              <a:rPr b="1" lang="en" sz="1200">
                <a:latin typeface="Times New Roman"/>
                <a:ea typeface="Times New Roman"/>
                <a:cs typeface="Times New Roman"/>
                <a:sym typeface="Times New Roman"/>
              </a:rPr>
              <a:t>Option 2:</a:t>
            </a:r>
            <a:r>
              <a:rPr lang="en" sz="1200">
                <a:latin typeface="Times New Roman"/>
                <a:ea typeface="Times New Roman"/>
                <a:cs typeface="Times New Roman"/>
                <a:sym typeface="Times New Roman"/>
              </a:rPr>
              <a:t> A device to identify  recyclable items throwing into  (free flow) the trash bin without  lid</a:t>
            </a:r>
            <a:endParaRPr b="1" sz="1200">
              <a:latin typeface="Times New Roman"/>
              <a:ea typeface="Times New Roman"/>
              <a:cs typeface="Times New Roman"/>
              <a:sym typeface="Times New Roman"/>
            </a:endParaRPr>
          </a:p>
          <a:p>
            <a:pPr indent="-304800" lvl="0" marL="457200" rtl="0">
              <a:spcBef>
                <a:spcPts val="0"/>
              </a:spcBef>
              <a:spcAft>
                <a:spcPts val="0"/>
              </a:spcAft>
              <a:buSzPts val="1200"/>
              <a:buChar char="➢"/>
            </a:pPr>
            <a:r>
              <a:rPr b="1" lang="en" sz="1200">
                <a:latin typeface="Times New Roman"/>
                <a:ea typeface="Times New Roman"/>
                <a:cs typeface="Times New Roman"/>
                <a:sym typeface="Times New Roman"/>
              </a:rPr>
              <a:t>Option 3:</a:t>
            </a:r>
            <a:r>
              <a:rPr lang="en" sz="1200">
                <a:latin typeface="Times New Roman"/>
                <a:ea typeface="Times New Roman"/>
                <a:cs typeface="Times New Roman"/>
                <a:sym typeface="Times New Roman"/>
              </a:rPr>
              <a:t> A device to identify  recyclable items from the settled items of the trash </a:t>
            </a:r>
            <a:r>
              <a:rPr b="1" lang="en" sz="1200">
                <a:latin typeface="Times New Roman"/>
                <a:ea typeface="Times New Roman"/>
                <a:cs typeface="Times New Roman"/>
                <a:sym typeface="Times New Roman"/>
              </a:rPr>
              <a:t>bin</a:t>
            </a:r>
            <a:endParaRPr sz="1200">
              <a:latin typeface="Times New Roman"/>
              <a:ea typeface="Times New Roman"/>
              <a:cs typeface="Times New Roman"/>
              <a:sym typeface="Times New Roman"/>
            </a:endParaRPr>
          </a:p>
          <a:p>
            <a:pPr indent="0" lvl="0" marL="0" rtl="0">
              <a:spcBef>
                <a:spcPts val="1600"/>
              </a:spcBef>
              <a:spcAft>
                <a:spcPts val="0"/>
              </a:spcAft>
              <a:buNone/>
            </a:pPr>
            <a:r>
              <a:rPr lang="en" sz="1200">
                <a:latin typeface="Times New Roman"/>
                <a:ea typeface="Times New Roman"/>
                <a:cs typeface="Times New Roman"/>
                <a:sym typeface="Times New Roman"/>
              </a:rPr>
              <a:t>Given defined timeline w</a:t>
            </a:r>
            <a:r>
              <a:rPr lang="en" sz="1200">
                <a:latin typeface="Times New Roman"/>
                <a:ea typeface="Times New Roman"/>
                <a:cs typeface="Times New Roman"/>
                <a:sym typeface="Times New Roman"/>
              </a:rPr>
              <a:t>e considered the following capabilities for this iteration but it has  foundational framework that can be </a:t>
            </a:r>
            <a:r>
              <a:rPr lang="en" sz="1200">
                <a:latin typeface="Times New Roman"/>
                <a:ea typeface="Times New Roman"/>
                <a:cs typeface="Times New Roman"/>
                <a:sym typeface="Times New Roman"/>
              </a:rPr>
              <a:t>extendable</a:t>
            </a:r>
            <a:r>
              <a:rPr lang="en" sz="1200">
                <a:latin typeface="Times New Roman"/>
                <a:ea typeface="Times New Roman"/>
                <a:cs typeface="Times New Roman"/>
                <a:sym typeface="Times New Roman"/>
              </a:rPr>
              <a:t> for </a:t>
            </a:r>
            <a:r>
              <a:rPr lang="en" sz="1200">
                <a:latin typeface="Times New Roman"/>
                <a:ea typeface="Times New Roman"/>
                <a:cs typeface="Times New Roman"/>
                <a:sym typeface="Times New Roman"/>
              </a:rPr>
              <a:t>future</a:t>
            </a:r>
            <a:r>
              <a:rPr lang="en" sz="1200">
                <a:latin typeface="Times New Roman"/>
                <a:ea typeface="Times New Roman"/>
                <a:cs typeface="Times New Roman"/>
                <a:sym typeface="Times New Roman"/>
              </a:rPr>
              <a:t> releases.</a:t>
            </a:r>
            <a:endParaRPr sz="1200">
              <a:latin typeface="Times New Roman"/>
              <a:ea typeface="Times New Roman"/>
              <a:cs typeface="Times New Roman"/>
              <a:sym typeface="Times New Roman"/>
            </a:endParaRPr>
          </a:p>
          <a:p>
            <a:pPr indent="-304800" lvl="0" marL="457200" rtl="0">
              <a:spcBef>
                <a:spcPts val="1600"/>
              </a:spcBef>
              <a:spcAft>
                <a:spcPts val="0"/>
              </a:spcAft>
              <a:buSzPts val="1200"/>
              <a:buFont typeface="Times New Roman"/>
              <a:buChar char="➢"/>
            </a:pPr>
            <a:r>
              <a:rPr lang="en" sz="1200">
                <a:latin typeface="Times New Roman"/>
                <a:ea typeface="Times New Roman"/>
                <a:cs typeface="Times New Roman"/>
                <a:sym typeface="Times New Roman"/>
              </a:rPr>
              <a:t>Identification of few selected  </a:t>
            </a:r>
            <a:r>
              <a:rPr lang="en" sz="1200">
                <a:latin typeface="Times New Roman"/>
                <a:ea typeface="Times New Roman"/>
                <a:cs typeface="Times New Roman"/>
                <a:sym typeface="Times New Roman"/>
              </a:rPr>
              <a:t>recyclable</a:t>
            </a:r>
            <a:r>
              <a:rPr lang="en" sz="1200">
                <a:latin typeface="Times New Roman"/>
                <a:ea typeface="Times New Roman"/>
                <a:cs typeface="Times New Roman"/>
                <a:sym typeface="Times New Roman"/>
              </a:rPr>
              <a:t> items - metal detection scope only</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I</a:t>
            </a:r>
            <a:r>
              <a:rPr lang="en" sz="1200">
                <a:latin typeface="Times New Roman"/>
                <a:ea typeface="Times New Roman"/>
                <a:cs typeface="Times New Roman"/>
                <a:sym typeface="Times New Roman"/>
              </a:rPr>
              <a:t>ndividual loading of the items in  trash bin</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LCD display for prompts along with buzzer</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Lid auto open/close based on identification of items</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Residential usage only</a:t>
            </a:r>
            <a:endParaRPr sz="1200">
              <a:latin typeface="Times New Roman"/>
              <a:ea typeface="Times New Roman"/>
              <a:cs typeface="Times New Roman"/>
              <a:sym typeface="Times New Roman"/>
            </a:endParaRPr>
          </a:p>
          <a:p>
            <a:pPr indent="0" lvl="0" marL="0" rtl="0">
              <a:spcBef>
                <a:spcPts val="1600"/>
              </a:spcBef>
              <a:spcAft>
                <a:spcPts val="1600"/>
              </a:spcAft>
              <a:buNone/>
            </a:pPr>
            <a:r>
              <a:t/>
            </a:r>
            <a:endParaRPr sz="1200">
              <a:latin typeface="Times New Roman"/>
              <a:ea typeface="Times New Roman"/>
              <a:cs typeface="Times New Roman"/>
              <a:sym typeface="Times New Roman"/>
            </a:endParaRPr>
          </a:p>
        </p:txBody>
      </p:sp>
      <p:pic>
        <p:nvPicPr>
          <p:cNvPr id="294" name="Shape 294"/>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Advantages of Prototype </a:t>
            </a:r>
            <a:endParaRPr sz="3000"/>
          </a:p>
        </p:txBody>
      </p:sp>
      <p:sp>
        <p:nvSpPr>
          <p:cNvPr id="300" name="Shape 300"/>
          <p:cNvSpPr txBox="1"/>
          <p:nvPr>
            <p:ph idx="1" type="body"/>
          </p:nvPr>
        </p:nvSpPr>
        <p:spPr>
          <a:xfrm>
            <a:off x="1297500" y="1338950"/>
            <a:ext cx="7038900" cy="366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device has foundational framework with focused capabilities but has potential to be fully extendable to meet broader diversified needs</a:t>
            </a:r>
            <a:endParaRPr/>
          </a:p>
          <a:p>
            <a:pPr indent="0" lvl="0" marL="0" rtl="0">
              <a:spcBef>
                <a:spcPts val="1600"/>
              </a:spcBef>
              <a:spcAft>
                <a:spcPts val="0"/>
              </a:spcAft>
              <a:buNone/>
            </a:pPr>
            <a:r>
              <a:rPr lang="en" u="sng"/>
              <a:t>Key Advantages</a:t>
            </a:r>
            <a:endParaRPr u="sng"/>
          </a:p>
          <a:p>
            <a:pPr indent="-311150" lvl="0" marL="457200" rtl="0">
              <a:spcBef>
                <a:spcPts val="1600"/>
              </a:spcBef>
              <a:spcAft>
                <a:spcPts val="0"/>
              </a:spcAft>
              <a:buSzPts val="1300"/>
              <a:buChar char="➢"/>
            </a:pPr>
            <a:r>
              <a:rPr lang="en"/>
              <a:t>Minimizes</a:t>
            </a:r>
            <a:r>
              <a:rPr lang="en"/>
              <a:t> intermixing of </a:t>
            </a:r>
            <a:r>
              <a:rPr lang="en"/>
              <a:t>recyclable with trash in turn helps</a:t>
            </a:r>
            <a:endParaRPr/>
          </a:p>
          <a:p>
            <a:pPr indent="-298450" lvl="1" marL="914400" rtl="0">
              <a:spcBef>
                <a:spcPts val="0"/>
              </a:spcBef>
              <a:spcAft>
                <a:spcPts val="0"/>
              </a:spcAft>
              <a:buSzPts val="1100"/>
              <a:buChar char="○"/>
            </a:pPr>
            <a:r>
              <a:rPr lang="en"/>
              <a:t> Reduction of  </a:t>
            </a:r>
            <a:r>
              <a:rPr lang="en"/>
              <a:t>chemical toxic gases generation  from </a:t>
            </a:r>
            <a:r>
              <a:rPr lang="en"/>
              <a:t>Landfills  </a:t>
            </a:r>
            <a:endParaRPr/>
          </a:p>
          <a:p>
            <a:pPr indent="-298450" lvl="1" marL="914400" rtl="0">
              <a:spcBef>
                <a:spcPts val="0"/>
              </a:spcBef>
              <a:spcAft>
                <a:spcPts val="0"/>
              </a:spcAft>
              <a:buSzPts val="1100"/>
              <a:buChar char="○"/>
            </a:pPr>
            <a:r>
              <a:rPr lang="en"/>
              <a:t>Increased </a:t>
            </a:r>
            <a:r>
              <a:rPr lang="en"/>
              <a:t>Opportunity</a:t>
            </a:r>
            <a:r>
              <a:rPr lang="en"/>
              <a:t> on recycling and saves energy </a:t>
            </a:r>
            <a:endParaRPr u="sng"/>
          </a:p>
          <a:p>
            <a:pPr indent="0" lvl="0" marL="0" rtl="0">
              <a:spcBef>
                <a:spcPts val="1600"/>
              </a:spcBef>
              <a:spcAft>
                <a:spcPts val="0"/>
              </a:spcAft>
              <a:buNone/>
            </a:pPr>
            <a:r>
              <a:rPr lang="en" u="sng"/>
              <a:t>Key </a:t>
            </a:r>
            <a:r>
              <a:rPr lang="en" u="sng"/>
              <a:t>Strengths</a:t>
            </a:r>
            <a:endParaRPr u="sng"/>
          </a:p>
          <a:p>
            <a:pPr indent="-311150" lvl="0" marL="457200" rtl="0">
              <a:spcBef>
                <a:spcPts val="1600"/>
              </a:spcBef>
              <a:spcAft>
                <a:spcPts val="0"/>
              </a:spcAft>
              <a:buSzPts val="1300"/>
              <a:buChar char="➢"/>
            </a:pPr>
            <a:r>
              <a:rPr lang="en"/>
              <a:t>Supports metal </a:t>
            </a:r>
            <a:r>
              <a:rPr lang="en"/>
              <a:t> detection to avoid intermixing with trash and provides recycle opportunity </a:t>
            </a:r>
            <a:endParaRPr/>
          </a:p>
          <a:p>
            <a:pPr indent="-311150" lvl="0" marL="457200" rtl="0">
              <a:spcBef>
                <a:spcPts val="0"/>
              </a:spcBef>
              <a:spcAft>
                <a:spcPts val="0"/>
              </a:spcAft>
              <a:buSzPts val="1300"/>
              <a:buChar char="➢"/>
            </a:pPr>
            <a:r>
              <a:rPr lang="en"/>
              <a:t>The device is very user friendly - </a:t>
            </a:r>
            <a:r>
              <a:rPr lang="en"/>
              <a:t>displays a LCD message  and buzzer to prompt user  to recycle the item </a:t>
            </a:r>
            <a:endParaRPr/>
          </a:p>
          <a:p>
            <a:pPr indent="-311150" lvl="0" marL="457200" rtl="0">
              <a:spcBef>
                <a:spcPts val="0"/>
              </a:spcBef>
              <a:spcAft>
                <a:spcPts val="0"/>
              </a:spcAft>
              <a:buSzPts val="1300"/>
              <a:buChar char="➢"/>
            </a:pPr>
            <a:r>
              <a:rPr lang="en"/>
              <a:t>If the item is </a:t>
            </a:r>
            <a:r>
              <a:rPr lang="en"/>
              <a:t>recyclable,</a:t>
            </a:r>
            <a:r>
              <a:rPr lang="en"/>
              <a:t> the  lid </a:t>
            </a:r>
            <a:r>
              <a:rPr lang="en"/>
              <a:t>does</a:t>
            </a:r>
            <a:r>
              <a:rPr lang="en"/>
              <a:t> not automatically open</a:t>
            </a:r>
            <a:endParaRPr/>
          </a:p>
          <a:p>
            <a:pPr indent="0" lvl="0" marL="0">
              <a:spcBef>
                <a:spcPts val="1600"/>
              </a:spcBef>
              <a:spcAft>
                <a:spcPts val="1600"/>
              </a:spcAft>
              <a:buNone/>
            </a:pPr>
            <a:r>
              <a:t/>
            </a:r>
            <a:endParaRPr/>
          </a:p>
        </p:txBody>
      </p:sp>
      <p:pic>
        <p:nvPicPr>
          <p:cNvPr id="301" name="Shape 301"/>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1332875" y="556100"/>
            <a:ext cx="7038900" cy="9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Prototype Demonstration</a:t>
            </a:r>
            <a:endParaRPr>
              <a:latin typeface="Times New Roman"/>
              <a:ea typeface="Times New Roman"/>
              <a:cs typeface="Times New Roman"/>
              <a:sym typeface="Times New Roman"/>
            </a:endParaRPr>
          </a:p>
        </p:txBody>
      </p:sp>
      <p:pic>
        <p:nvPicPr>
          <p:cNvPr id="307" name="Shape 307"/>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308" name="Shape 308"/>
          <p:cNvPicPr preferRelativeResize="0"/>
          <p:nvPr/>
        </p:nvPicPr>
        <p:blipFill>
          <a:blip r:embed="rId4">
            <a:alphaModFix/>
          </a:blip>
          <a:stretch>
            <a:fillRect/>
          </a:stretch>
        </p:blipFill>
        <p:spPr>
          <a:xfrm>
            <a:off x="4686762" y="1832225"/>
            <a:ext cx="2518560" cy="2451961"/>
          </a:xfrm>
          <a:prstGeom prst="rect">
            <a:avLst/>
          </a:prstGeom>
          <a:noFill/>
          <a:ln>
            <a:noFill/>
          </a:ln>
        </p:spPr>
      </p:pic>
      <p:pic>
        <p:nvPicPr>
          <p:cNvPr id="309" name="Shape 309"/>
          <p:cNvPicPr preferRelativeResize="0"/>
          <p:nvPr/>
        </p:nvPicPr>
        <p:blipFill>
          <a:blip r:embed="rId5">
            <a:alphaModFix/>
          </a:blip>
          <a:stretch>
            <a:fillRect/>
          </a:stretch>
        </p:blipFill>
        <p:spPr>
          <a:xfrm>
            <a:off x="7461025" y="1775200"/>
            <a:ext cx="1432431" cy="2411433"/>
          </a:xfrm>
          <a:prstGeom prst="rect">
            <a:avLst/>
          </a:prstGeom>
          <a:noFill/>
          <a:ln>
            <a:noFill/>
          </a:ln>
        </p:spPr>
      </p:pic>
      <p:pic>
        <p:nvPicPr>
          <p:cNvPr id="310" name="Shape 310"/>
          <p:cNvPicPr preferRelativeResize="0"/>
          <p:nvPr/>
        </p:nvPicPr>
        <p:blipFill>
          <a:blip r:embed="rId6">
            <a:alphaModFix/>
          </a:blip>
          <a:stretch>
            <a:fillRect/>
          </a:stretch>
        </p:blipFill>
        <p:spPr>
          <a:xfrm>
            <a:off x="142825" y="1832225"/>
            <a:ext cx="2479398" cy="1859548"/>
          </a:xfrm>
          <a:prstGeom prst="rect">
            <a:avLst/>
          </a:prstGeom>
          <a:noFill/>
          <a:ln>
            <a:noFill/>
          </a:ln>
        </p:spPr>
      </p:pic>
      <p:pic>
        <p:nvPicPr>
          <p:cNvPr id="311" name="Shape 311"/>
          <p:cNvPicPr preferRelativeResize="0"/>
          <p:nvPr/>
        </p:nvPicPr>
        <p:blipFill>
          <a:blip r:embed="rId7">
            <a:alphaModFix/>
          </a:blip>
          <a:stretch>
            <a:fillRect/>
          </a:stretch>
        </p:blipFill>
        <p:spPr>
          <a:xfrm>
            <a:off x="2735013" y="1832224"/>
            <a:ext cx="1838947" cy="245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1335325" y="38430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000">
                <a:latin typeface="Times New Roman"/>
                <a:ea typeface="Times New Roman"/>
                <a:cs typeface="Times New Roman"/>
                <a:sym typeface="Times New Roman"/>
              </a:rPr>
              <a:t>Next Steps for Design </a:t>
            </a:r>
            <a:endParaRPr sz="3000">
              <a:latin typeface="Times New Roman"/>
              <a:ea typeface="Times New Roman"/>
              <a:cs typeface="Times New Roman"/>
              <a:sym typeface="Times New Roman"/>
            </a:endParaRPr>
          </a:p>
        </p:txBody>
      </p:sp>
      <p:sp>
        <p:nvSpPr>
          <p:cNvPr id="317" name="Shape 317"/>
          <p:cNvSpPr txBox="1"/>
          <p:nvPr>
            <p:ph idx="1" type="body"/>
          </p:nvPr>
        </p:nvSpPr>
        <p:spPr>
          <a:xfrm>
            <a:off x="1335325" y="1636025"/>
            <a:ext cx="7038900" cy="214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rPr lang="en"/>
              <a:t>Enabling below capabilities are been considered for future enhancements for multi iteration releases for full blown product</a:t>
            </a:r>
            <a:endParaRPr/>
          </a:p>
          <a:p>
            <a:pPr indent="-311150" lvl="0" marL="457200" rtl="0">
              <a:spcBef>
                <a:spcPts val="1600"/>
              </a:spcBef>
              <a:spcAft>
                <a:spcPts val="0"/>
              </a:spcAft>
              <a:buSzPts val="1300"/>
              <a:buChar char="➢"/>
            </a:pPr>
            <a:r>
              <a:rPr lang="en"/>
              <a:t>Plastic, cardboard, paper and glass sensor are must have capabilities</a:t>
            </a:r>
            <a:endParaRPr/>
          </a:p>
          <a:p>
            <a:pPr indent="-311150" lvl="0" marL="457200" rtl="0">
              <a:spcBef>
                <a:spcPts val="0"/>
              </a:spcBef>
              <a:spcAft>
                <a:spcPts val="0"/>
              </a:spcAft>
              <a:buSzPts val="1300"/>
              <a:buChar char="➢"/>
            </a:pPr>
            <a:r>
              <a:rPr lang="en"/>
              <a:t>Notification to user’s phone with recyclable data is nice to have future</a:t>
            </a:r>
            <a:endParaRPr/>
          </a:p>
          <a:p>
            <a:pPr indent="-311150" lvl="0" marL="457200" rtl="0">
              <a:spcBef>
                <a:spcPts val="0"/>
              </a:spcBef>
              <a:spcAft>
                <a:spcPts val="0"/>
              </a:spcAft>
              <a:buSzPts val="1300"/>
              <a:buChar char="➢"/>
            </a:pPr>
            <a:r>
              <a:rPr lang="en"/>
              <a:t>Extend product capabilities from </a:t>
            </a:r>
            <a:r>
              <a:rPr lang="en"/>
              <a:t>residential</a:t>
            </a:r>
            <a:r>
              <a:rPr lang="en"/>
              <a:t> to commercial usage.</a:t>
            </a:r>
            <a:endParaRPr/>
          </a:p>
          <a:p>
            <a:pPr indent="-311150" lvl="0" marL="457200" rtl="0">
              <a:spcBef>
                <a:spcPts val="0"/>
              </a:spcBef>
              <a:spcAft>
                <a:spcPts val="0"/>
              </a:spcAft>
              <a:buSzPts val="1300"/>
              <a:buChar char="➢"/>
            </a:pPr>
            <a:r>
              <a:rPr lang="en"/>
              <a:t>M</a:t>
            </a:r>
            <a:r>
              <a:rPr lang="en"/>
              <a:t>onthly reports to user telling them how much they have recycled </a:t>
            </a:r>
            <a:endParaRPr/>
          </a:p>
        </p:txBody>
      </p:sp>
      <p:pic>
        <p:nvPicPr>
          <p:cNvPr id="318" name="Shape 318"/>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319" name="Shape 319"/>
          <p:cNvPicPr preferRelativeResize="0"/>
          <p:nvPr/>
        </p:nvPicPr>
        <p:blipFill>
          <a:blip r:embed="rId4">
            <a:alphaModFix/>
          </a:blip>
          <a:stretch>
            <a:fillRect/>
          </a:stretch>
        </p:blipFill>
        <p:spPr>
          <a:xfrm>
            <a:off x="7026700" y="3778175"/>
            <a:ext cx="2117300" cy="1365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